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272" r:id="rId14"/>
  </p:sldIdLst>
  <p:sldSz cx="12192000" cy="6858000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Bk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D68"/>
    <a:srgbClr val="85894E"/>
    <a:srgbClr val="7F845B"/>
    <a:srgbClr val="50B848"/>
    <a:srgbClr val="AE2D2B"/>
    <a:srgbClr val="3C3C39"/>
    <a:srgbClr val="E6E6E6"/>
    <a:srgbClr val="1E7D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5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7A25-F5E6-41C1-B1C7-A94A0382B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68BFB-0A10-40E9-AB32-9344FDC90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49CAA-1C46-4284-9D6C-39F7996D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EC7B-A903-43F2-A4CB-27B2AA08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7867D-B839-42F3-AFBF-C0D76FB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66DA-87E1-4CB1-89F2-DF63D426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28C52-2D45-40B9-A4BA-F078C243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DC78C-CC40-4035-BD19-F760EC3F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C0CC-EA1C-4FD5-AFD3-FB523B19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93B02-00E4-44DE-BAAB-68696FFE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87D388-017F-41B2-B39F-CD7A55822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C3205-C026-4D1B-A068-E599DE307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192F0-4CA1-4E1D-AB64-46EB0D9E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A40DD-A9A8-40CF-973D-F2FB3DC2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7E8F9-3E7F-4EC0-B2AF-BD25A60A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6B4ADC6-B76D-4CC4-80B1-0887EA3C95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43856"/>
            <a:ext cx="12192000" cy="3482975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30FE9DD-1C7C-409D-B1F9-A825B13109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505450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7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BB84B56-7D34-4266-8ABA-2E0576DF1A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9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BB84B56-7D34-4266-8ABA-2E0576DF1A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9ED6AEE-F44A-42A0-B7E2-CC0BC6864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6450" y="1350168"/>
            <a:ext cx="5100638" cy="4157663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0FBB67-266F-48A5-B4F1-43BB600FA0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FCEFA8-25DE-4FA1-99EE-04FA57614E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7542" y="290287"/>
            <a:ext cx="2714171" cy="5428342"/>
          </a:xfrm>
          <a:custGeom>
            <a:avLst/>
            <a:gdLst>
              <a:gd name="connsiteX0" fmla="*/ 2859314 w 2859314"/>
              <a:gd name="connsiteY0" fmla="*/ 0 h 5718628"/>
              <a:gd name="connsiteX1" fmla="*/ 2859314 w 2859314"/>
              <a:gd name="connsiteY1" fmla="*/ 5718628 h 5718628"/>
              <a:gd name="connsiteX2" fmla="*/ 0 w 2859314"/>
              <a:gd name="connsiteY2" fmla="*/ 2859314 h 5718628"/>
              <a:gd name="connsiteX3" fmla="*/ 2859314 w 2859314"/>
              <a:gd name="connsiteY3" fmla="*/ 0 h 571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4" h="5718628">
                <a:moveTo>
                  <a:pt x="2859314" y="0"/>
                </a:moveTo>
                <a:lnTo>
                  <a:pt x="2859314" y="5718628"/>
                </a:lnTo>
                <a:cubicBezTo>
                  <a:pt x="1280158" y="5718628"/>
                  <a:pt x="0" y="4438470"/>
                  <a:pt x="0" y="2859314"/>
                </a:cubicBezTo>
                <a:cubicBezTo>
                  <a:pt x="0" y="1280158"/>
                  <a:pt x="1280158" y="0"/>
                  <a:pt x="285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9FDF9B3-A1A8-45DE-92D2-719ED3145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9441" y="2112400"/>
            <a:ext cx="1646206" cy="1646206"/>
          </a:xfrm>
          <a:custGeom>
            <a:avLst/>
            <a:gdLst>
              <a:gd name="connsiteX0" fmla="*/ 823103 w 1646206"/>
              <a:gd name="connsiteY0" fmla="*/ 0 h 1646206"/>
              <a:gd name="connsiteX1" fmla="*/ 1646206 w 1646206"/>
              <a:gd name="connsiteY1" fmla="*/ 823103 h 1646206"/>
              <a:gd name="connsiteX2" fmla="*/ 823103 w 1646206"/>
              <a:gd name="connsiteY2" fmla="*/ 1646206 h 1646206"/>
              <a:gd name="connsiteX3" fmla="*/ 0 w 1646206"/>
              <a:gd name="connsiteY3" fmla="*/ 823103 h 1646206"/>
              <a:gd name="connsiteX4" fmla="*/ 823103 w 1646206"/>
              <a:gd name="connsiteY4" fmla="*/ 0 h 16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6206" h="1646206">
                <a:moveTo>
                  <a:pt x="823103" y="0"/>
                </a:moveTo>
                <a:cubicBezTo>
                  <a:pt x="1277690" y="0"/>
                  <a:pt x="1646206" y="368516"/>
                  <a:pt x="1646206" y="823103"/>
                </a:cubicBezTo>
                <a:cubicBezTo>
                  <a:pt x="1646206" y="1277690"/>
                  <a:pt x="1277690" y="1646206"/>
                  <a:pt x="823103" y="1646206"/>
                </a:cubicBezTo>
                <a:cubicBezTo>
                  <a:pt x="368516" y="1646206"/>
                  <a:pt x="0" y="1277690"/>
                  <a:pt x="0" y="823103"/>
                </a:cubicBezTo>
                <a:cubicBezTo>
                  <a:pt x="0" y="368516"/>
                  <a:pt x="368516" y="0"/>
                  <a:pt x="8231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F9E47F-706B-46CE-828B-295DDB155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0741" y="2093350"/>
            <a:ext cx="1646206" cy="1646206"/>
          </a:xfrm>
          <a:custGeom>
            <a:avLst/>
            <a:gdLst>
              <a:gd name="connsiteX0" fmla="*/ 823103 w 1646206"/>
              <a:gd name="connsiteY0" fmla="*/ 0 h 1646206"/>
              <a:gd name="connsiteX1" fmla="*/ 1646206 w 1646206"/>
              <a:gd name="connsiteY1" fmla="*/ 823103 h 1646206"/>
              <a:gd name="connsiteX2" fmla="*/ 823103 w 1646206"/>
              <a:gd name="connsiteY2" fmla="*/ 1646206 h 1646206"/>
              <a:gd name="connsiteX3" fmla="*/ 0 w 1646206"/>
              <a:gd name="connsiteY3" fmla="*/ 823103 h 1646206"/>
              <a:gd name="connsiteX4" fmla="*/ 823103 w 1646206"/>
              <a:gd name="connsiteY4" fmla="*/ 0 h 16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6206" h="1646206">
                <a:moveTo>
                  <a:pt x="823103" y="0"/>
                </a:moveTo>
                <a:cubicBezTo>
                  <a:pt x="1277690" y="0"/>
                  <a:pt x="1646206" y="368516"/>
                  <a:pt x="1646206" y="823103"/>
                </a:cubicBezTo>
                <a:cubicBezTo>
                  <a:pt x="1646206" y="1277690"/>
                  <a:pt x="1277690" y="1646206"/>
                  <a:pt x="823103" y="1646206"/>
                </a:cubicBezTo>
                <a:cubicBezTo>
                  <a:pt x="368516" y="1646206"/>
                  <a:pt x="0" y="1277690"/>
                  <a:pt x="0" y="823103"/>
                </a:cubicBezTo>
                <a:cubicBezTo>
                  <a:pt x="0" y="368516"/>
                  <a:pt x="368516" y="0"/>
                  <a:pt x="8231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37DA-CACE-4BA7-B98D-95FED351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58DC-0427-41DB-8E44-F03DE18A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7E2A2-492F-469F-977B-5626E171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ABCDD-1C8F-4CB2-80A6-A1AC1F52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C6CA-183B-419E-97AD-FD12EE94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485F-537A-4EBB-9600-80084741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3E5F-D179-4826-99F5-054F72617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0D8E-ED55-4C64-93F6-5D087768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848FC-C6C3-4ECF-90E8-04CF3116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8DFD4-23F6-4E1E-A5CF-704A203B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3D37-2B74-48CD-B655-0071F2B6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18217-AAF0-4BBB-9CB5-2ABB55A5D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5B344-A67F-4627-BA2D-8B7E9942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9ECB5-6852-4547-972F-EB3885A9C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C604B-1A93-4446-9998-CD8DEB29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E9A34-271B-4095-B488-8591E311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A8E3-CBD0-484A-86A8-AC71CCF6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B2E63-F629-4457-869A-A310858C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28A24-7B0E-4BFE-9370-FEA131607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CF67B-CCBB-4520-A14D-F2DDFD591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AAAFD0-F98E-4F41-B5AD-A7272D983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8A059-067B-486F-BC8E-DF3C5AE1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66762-4B82-45C5-80BB-5ACDC23B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3F9691-134C-45BF-ADEC-6373DA5E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71BC-74EF-4DA8-9B0A-DDF7BC49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02133-9AA0-4E17-A819-F07420018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28B2A-61AB-4E54-B4F2-0F4AEF03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A82D1-8800-4DB8-BB36-B9FCD244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18AF1-D219-467B-AE18-2DE500CD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B1BF5-B5BE-49E7-BC5C-C4C3733E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2CC3-6118-40B6-9908-0B8DBAB6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768B-1ADB-4B53-8C9E-3BD12F00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2A2D-5F83-4FE7-B436-6FEAA745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8014-640D-47FA-B817-3F1B31AEB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F2F08-42F0-4C79-8D67-51A05BF3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0AE4F-C504-414F-9CCA-330AB296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FF054-4A3B-4FBC-A9C6-0156EEB2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88DD-9332-49D7-9FC3-88BE2EFE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1BC27-15B7-4D3D-A76F-02B60A60A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0FA19-67A4-40A4-82C3-672329A97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9C315-6BE0-4E65-86E6-9FEF1D72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22400-2367-460F-A8B5-611CD5C5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465C8-7D08-42ED-9054-A123ADB0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6CB9CD-8DA1-4731-B48E-186E0348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34B33-06A8-4989-A5DC-6C17B5241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F9AC-E169-42A7-B350-C7C2B3003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2052-DD38-4EDE-992B-BA429DA832E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1835-8568-4E13-9D00-CA8DC18DA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C0A3-58A9-46A8-80BA-9D6DABE18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7685-34B0-43DA-A78C-16133D6D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7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6" r:id="rId15"/>
    <p:sldLayoutId id="2147483663" r:id="rId16"/>
    <p:sldLayoutId id="2147483664" r:id="rId17"/>
    <p:sldLayoutId id="2147483665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00EF09-18F1-4B3E-92F7-6F23D1AC8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 b="1971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B6C03D-53F6-45AC-B28C-118D6809EC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 b="15243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A50797-33F7-4420-BF2E-89C9B455C5ED}"/>
              </a:ext>
            </a:extLst>
          </p:cNvPr>
          <p:cNvSpPr txBox="1"/>
          <p:nvPr/>
        </p:nvSpPr>
        <p:spPr>
          <a:xfrm>
            <a:off x="2153478" y="5605167"/>
            <a:ext cx="758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50B848"/>
                </a:solidFill>
                <a:latin typeface="+mj-lt"/>
              </a:rPr>
              <a:t>SEQUOIA CAPITAL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47789-54A7-489E-9D0F-6655691732D7}"/>
              </a:ext>
            </a:extLst>
          </p:cNvPr>
          <p:cNvSpPr txBox="1"/>
          <p:nvPr/>
        </p:nvSpPr>
        <p:spPr>
          <a:xfrm>
            <a:off x="4191000" y="6173569"/>
            <a:ext cx="3582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PITCH DECK TEMPLATE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73F831-8D43-4410-BA70-6DCABB189D9B}"/>
              </a:ext>
            </a:extLst>
          </p:cNvPr>
          <p:cNvSpPr/>
          <p:nvPr/>
        </p:nvSpPr>
        <p:spPr>
          <a:xfrm>
            <a:off x="4368907" y="1225657"/>
            <a:ext cx="3365393" cy="336539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381000" sx="104000" sy="104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DD4E42-65DD-4236-8E17-134AFF36138A}"/>
              </a:ext>
            </a:extLst>
          </p:cNvPr>
          <p:cNvGrpSpPr/>
          <p:nvPr/>
        </p:nvGrpSpPr>
        <p:grpSpPr>
          <a:xfrm>
            <a:off x="4630184" y="2785488"/>
            <a:ext cx="2878738" cy="404925"/>
            <a:chOff x="4669941" y="2785488"/>
            <a:chExt cx="2878738" cy="404925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2DDAC94D-FB7B-4B88-AAA7-55230C7B8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2737"/>
            <a:stretch/>
          </p:blipFill>
          <p:spPr>
            <a:xfrm>
              <a:off x="7051675" y="2785488"/>
              <a:ext cx="497004" cy="403061"/>
            </a:xfrm>
            <a:prstGeom prst="rect">
              <a:avLst/>
            </a:prstGeom>
          </p:spPr>
        </p:pic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FD918D07-1975-44CC-8CFF-0BA3D7671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5177"/>
            <a:stretch/>
          </p:blipFill>
          <p:spPr>
            <a:xfrm>
              <a:off x="4669941" y="2787352"/>
              <a:ext cx="2442059" cy="403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0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947E47-93C2-4F5E-B9BA-3BFDD2BBA8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0" r="20560"/>
          <a:stretch>
            <a:fillRect/>
          </a:stretch>
        </p:blipFill>
        <p:spPr/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B8499D8-D716-4BEE-A683-B55CCA3C65C6}"/>
              </a:ext>
            </a:extLst>
          </p:cNvPr>
          <p:cNvSpPr/>
          <p:nvPr/>
        </p:nvSpPr>
        <p:spPr>
          <a:xfrm>
            <a:off x="9659839" y="-1892886"/>
            <a:ext cx="4417374" cy="4417374"/>
          </a:xfrm>
          <a:prstGeom prst="ellipse">
            <a:avLst/>
          </a:prstGeom>
          <a:noFill/>
          <a:ln w="12700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A2DD5C-229B-47E7-944F-08E7121A20F9}"/>
              </a:ext>
            </a:extLst>
          </p:cNvPr>
          <p:cNvSpPr/>
          <p:nvPr/>
        </p:nvSpPr>
        <p:spPr>
          <a:xfrm>
            <a:off x="6354251" y="2483583"/>
            <a:ext cx="3892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BUSINESS MODEL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DEE499D-1803-4DEF-B04A-37560725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25146" y="1308862"/>
            <a:ext cx="1042453" cy="10424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19B2C4-8F25-4643-8C46-CEF42901C1CE}"/>
              </a:ext>
            </a:extLst>
          </p:cNvPr>
          <p:cNvSpPr/>
          <p:nvPr/>
        </p:nvSpPr>
        <p:spPr>
          <a:xfrm>
            <a:off x="6406064" y="3326722"/>
            <a:ext cx="50810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Revenue Model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Pricing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Average account size and/or lifetime value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Sales &amp; distribution model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Customer/pipeline list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39D6E1-A401-4185-AFF7-8BDBDC149A7E}"/>
              </a:ext>
            </a:extLst>
          </p:cNvPr>
          <p:cNvSpPr/>
          <p:nvPr/>
        </p:nvSpPr>
        <p:spPr>
          <a:xfrm>
            <a:off x="3491438" y="5753100"/>
            <a:ext cx="3048002" cy="391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C0B8A0-3250-41E0-8D2E-738ACE4C08B6}"/>
              </a:ext>
            </a:extLst>
          </p:cNvPr>
          <p:cNvGrpSpPr/>
          <p:nvPr/>
        </p:nvGrpSpPr>
        <p:grpSpPr>
          <a:xfrm>
            <a:off x="11495970" y="2177176"/>
            <a:ext cx="340838" cy="2848765"/>
            <a:chOff x="346190" y="2996326"/>
            <a:chExt cx="340838" cy="28487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4755DA-4E17-4F22-95E0-7590E3F86E6C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C5EA7B-3FEC-4133-A10A-88E200DA030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B3F93397-FDE7-4000-987F-B4E7A0599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9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00EF09-18F1-4B3E-92F7-6F23D1AC8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 b="1971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BBDE0A-01F2-413E-971F-9A515A454A4B}"/>
              </a:ext>
            </a:extLst>
          </p:cNvPr>
          <p:cNvSpPr/>
          <p:nvPr/>
        </p:nvSpPr>
        <p:spPr>
          <a:xfrm>
            <a:off x="3372619" y="99405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TEAM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F8DACB-DD4A-4E34-9B64-A2E87E786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9527"/>
          <a:stretch/>
        </p:blipFill>
        <p:spPr>
          <a:xfrm>
            <a:off x="5475515" y="514350"/>
            <a:ext cx="1149254" cy="46513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AD2FA8-7892-4BB6-BD55-6D9AA64DCA26}"/>
              </a:ext>
            </a:extLst>
          </p:cNvPr>
          <p:cNvSpPr/>
          <p:nvPr/>
        </p:nvSpPr>
        <p:spPr>
          <a:xfrm rot="5400000">
            <a:off x="4347682" y="267607"/>
            <a:ext cx="3226308" cy="6284686"/>
          </a:xfrm>
          <a:prstGeom prst="rect">
            <a:avLst/>
          </a:prstGeom>
          <a:gradFill>
            <a:gsLst>
              <a:gs pos="100000">
                <a:srgbClr val="71BD68"/>
              </a:gs>
              <a:gs pos="0">
                <a:srgbClr val="85894E"/>
              </a:gs>
            </a:gsLst>
            <a:lin ang="2700000" scaled="0"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A369A3-9085-4167-A1E8-186300A70A20}"/>
              </a:ext>
            </a:extLst>
          </p:cNvPr>
          <p:cNvGrpSpPr/>
          <p:nvPr/>
        </p:nvGrpSpPr>
        <p:grpSpPr>
          <a:xfrm>
            <a:off x="3312903" y="3833042"/>
            <a:ext cx="5431047" cy="770467"/>
            <a:chOff x="1130721" y="3677745"/>
            <a:chExt cx="5431047" cy="77046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021394D-DE2F-445D-8381-005D6D1B9B3D}"/>
                </a:ext>
              </a:extLst>
            </p:cNvPr>
            <p:cNvSpPr txBox="1"/>
            <p:nvPr/>
          </p:nvSpPr>
          <p:spPr>
            <a:xfrm>
              <a:off x="1130721" y="3677745"/>
              <a:ext cx="2773580" cy="770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Roboto" pitchFamily="2" charset="0"/>
                  <a:cs typeface="Open Sans" panose="020B0606030504020204" pitchFamily="34" charset="0"/>
                </a:rPr>
                <a:t>Founders &amp; Management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44FE5F-3405-4FB6-B2C4-BC66D7A1F9A6}"/>
                </a:ext>
              </a:extLst>
            </p:cNvPr>
            <p:cNvSpPr txBox="1"/>
            <p:nvPr/>
          </p:nvSpPr>
          <p:spPr>
            <a:xfrm>
              <a:off x="4178762" y="3677745"/>
              <a:ext cx="2383006" cy="770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1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Roboto" pitchFamily="2" charset="0"/>
                  <a:cs typeface="Open Sans" panose="020B0606030504020204" pitchFamily="34" charset="0"/>
                </a:defRPr>
              </a:lvl1pPr>
            </a:lstStyle>
            <a:p>
              <a:r>
                <a:rPr lang="en-US" dirty="0"/>
                <a:t>Board of Directors /Board of Advisors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E4F6B3-7822-4A3D-873D-5236C6F204AF}"/>
              </a:ext>
            </a:extLst>
          </p:cNvPr>
          <p:cNvCxnSpPr>
            <a:cxnSpLocks/>
          </p:cNvCxnSpPr>
          <p:nvPr/>
        </p:nvCxnSpPr>
        <p:spPr>
          <a:xfrm>
            <a:off x="4648200" y="4686300"/>
            <a:ext cx="0" cy="21717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F5B7A5-43D0-4EAF-8572-D3A82924EDCE}"/>
              </a:ext>
            </a:extLst>
          </p:cNvPr>
          <p:cNvCxnSpPr>
            <a:cxnSpLocks/>
          </p:cNvCxnSpPr>
          <p:nvPr/>
        </p:nvCxnSpPr>
        <p:spPr>
          <a:xfrm>
            <a:off x="7478486" y="4686300"/>
            <a:ext cx="0" cy="21717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9F11738-6496-445F-B6A4-4A23E6F841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6D303D02-CCDC-47C4-BE41-6B8CF6037C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/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25C1D16-37E9-4E3B-8529-183F9C90CAA2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6BE148-E7BC-40F4-8828-6AB7DB36B932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302869-4E97-4607-AC0A-28AC3AE8B1ED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4BA54819-FDEC-4DDD-81C4-FA3219C81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8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320B592-FE0A-409E-8CFF-8F7E356961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r="1783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1946553"/>
            <a:ext cx="3504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FINANCIALS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6008914"/>
            <a:ext cx="3048002" cy="391886"/>
          </a:xfrm>
          <a:prstGeom prst="rect">
            <a:avLst/>
          </a:prstGeom>
          <a:solidFill>
            <a:srgbClr val="85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003CBC-C882-4D44-A24A-FD0C4A3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0365" y="846365"/>
            <a:ext cx="1033236" cy="10332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D9087D-1441-43FE-A17F-372C4838AC14}"/>
              </a:ext>
            </a:extLst>
          </p:cNvPr>
          <p:cNvSpPr/>
          <p:nvPr/>
        </p:nvSpPr>
        <p:spPr>
          <a:xfrm>
            <a:off x="1186364" y="3795715"/>
            <a:ext cx="45678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56212-67B2-4E77-97BE-2F0CFC52DE9E}"/>
              </a:ext>
            </a:extLst>
          </p:cNvPr>
          <p:cNvSpPr/>
          <p:nvPr/>
        </p:nvSpPr>
        <p:spPr>
          <a:xfrm>
            <a:off x="1205414" y="2602822"/>
            <a:ext cx="50810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P&amp;L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Balance sheet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Cash flow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Cap table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The deal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377003-4E7C-497E-BD5D-CF9031D25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00EF09-18F1-4B3E-92F7-6F23D1AC8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 b="1971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25C1D16-37E9-4E3B-8529-183F9C90CAA2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6BE148-E7BC-40F4-8828-6AB7DB36B932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302869-4E97-4607-AC0A-28AC3AE8B1ED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144FFC-1C94-473B-ADEB-07AE20A3E969}"/>
              </a:ext>
            </a:extLst>
          </p:cNvPr>
          <p:cNvSpPr/>
          <p:nvPr/>
        </p:nvSpPr>
        <p:spPr>
          <a:xfrm>
            <a:off x="9432362" y="985910"/>
            <a:ext cx="2714171" cy="5428342"/>
          </a:xfrm>
          <a:custGeom>
            <a:avLst/>
            <a:gdLst>
              <a:gd name="connsiteX0" fmla="*/ 0 w 2714171"/>
              <a:gd name="connsiteY0" fmla="*/ 0 h 5428342"/>
              <a:gd name="connsiteX1" fmla="*/ 2714171 w 2714171"/>
              <a:gd name="connsiteY1" fmla="*/ 2714171 h 5428342"/>
              <a:gd name="connsiteX2" fmla="*/ 0 w 2714171"/>
              <a:gd name="connsiteY2" fmla="*/ 5428342 h 542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171" h="5428342">
                <a:moveTo>
                  <a:pt x="0" y="0"/>
                </a:moveTo>
                <a:cubicBezTo>
                  <a:pt x="1498996" y="0"/>
                  <a:pt x="2714171" y="1215176"/>
                  <a:pt x="2714171" y="2714171"/>
                </a:cubicBezTo>
                <a:cubicBezTo>
                  <a:pt x="2714171" y="4213167"/>
                  <a:pt x="1498996" y="5428342"/>
                  <a:pt x="0" y="5428342"/>
                </a:cubicBezTo>
                <a:close/>
              </a:path>
            </a:pathLst>
          </a:cu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pic>
        <p:nvPicPr>
          <p:cNvPr id="22" name="Picture Placeholder 14">
            <a:extLst>
              <a:ext uri="{FF2B5EF4-FFF2-40B4-BE49-F238E27FC236}">
                <a16:creationId xmlns:a16="http://schemas.microsoft.com/office/drawing/2014/main" id="{66CF1079-D3F0-4DDC-9000-EDF867F0B8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6" r="33326"/>
          <a:stretch/>
        </p:blipFill>
        <p:spPr>
          <a:xfrm>
            <a:off x="6646863" y="290513"/>
            <a:ext cx="2714625" cy="542766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0DC411-E351-4871-8AE7-288C12C65D25}"/>
              </a:ext>
            </a:extLst>
          </p:cNvPr>
          <p:cNvSpPr/>
          <p:nvPr/>
        </p:nvSpPr>
        <p:spPr>
          <a:xfrm>
            <a:off x="1182641" y="3652456"/>
            <a:ext cx="302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THANK YOU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B43C82-7144-42B4-A12C-C3E9D1731FD5}"/>
              </a:ext>
            </a:extLst>
          </p:cNvPr>
          <p:cNvSpPr/>
          <p:nvPr/>
        </p:nvSpPr>
        <p:spPr>
          <a:xfrm>
            <a:off x="7071191" y="4774425"/>
            <a:ext cx="944204" cy="944204"/>
          </a:xfrm>
          <a:prstGeom prst="ellipse">
            <a:avLst/>
          </a:prstGeom>
          <a:noFill/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13E5C8-4C0C-4D12-82EC-8B4FA9C46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9675" y="2890838"/>
            <a:ext cx="4124326" cy="5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spc="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194655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Roboto" pitchFamily="2" charset="0"/>
              </a:rPr>
              <a:t>FLOW</a:t>
            </a:r>
            <a:endParaRPr lang="en-US" sz="3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5754832-55B3-4467-A946-3F58267412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88F3DF-1100-420D-B667-268E81CA758D}"/>
              </a:ext>
            </a:extLst>
          </p:cNvPr>
          <p:cNvSpPr/>
          <p:nvPr/>
        </p:nvSpPr>
        <p:spPr>
          <a:xfrm>
            <a:off x="1171089" y="2470378"/>
            <a:ext cx="4567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FYI Only-NOT a slide for your deck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ADDC13-B208-4122-9F30-E474D8EFAC0F}"/>
              </a:ext>
            </a:extLst>
          </p:cNvPr>
          <p:cNvSpPr/>
          <p:nvPr/>
        </p:nvSpPr>
        <p:spPr>
          <a:xfrm>
            <a:off x="1171089" y="3283179"/>
            <a:ext cx="22833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Company Purpose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Problem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Solution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Why Now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Market Size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6008914"/>
            <a:ext cx="3048002" cy="391886"/>
          </a:xfrm>
          <a:prstGeom prst="rect">
            <a:avLst/>
          </a:prstGeom>
          <a:solidFill>
            <a:srgbClr val="71B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B92921-403D-4769-9B4C-D9C6E62FA4C3}"/>
              </a:ext>
            </a:extLst>
          </p:cNvPr>
          <p:cNvSpPr txBox="1"/>
          <p:nvPr/>
        </p:nvSpPr>
        <p:spPr>
          <a:xfrm>
            <a:off x="3635829" y="3286687"/>
            <a:ext cx="23585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Competition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Product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Business Model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Team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Financials</a:t>
            </a:r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003CBC-C882-4D44-A24A-FD0C4A3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3715" y="903515"/>
            <a:ext cx="809172" cy="80917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AB65561-4B76-48F5-96B3-600E683D5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2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555EAA4-32CF-4578-A2D1-1611C17B60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20368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spc="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248358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Roboto" pitchFamily="2" charset="0"/>
              </a:rPr>
              <a:t>COMPANY PURPOSE</a:t>
            </a:r>
            <a:endParaRPr lang="en-US" sz="3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8F3DF-1100-420D-B667-268E81CA758D}"/>
              </a:ext>
            </a:extLst>
          </p:cNvPr>
          <p:cNvSpPr/>
          <p:nvPr/>
        </p:nvSpPr>
        <p:spPr>
          <a:xfrm>
            <a:off x="1214632" y="3326722"/>
            <a:ext cx="456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Define the company/business in a single declarative sentence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5924550"/>
            <a:ext cx="3048002" cy="391886"/>
          </a:xfrm>
          <a:prstGeom prst="rect">
            <a:avLst/>
          </a:prstGeom>
          <a:solidFill>
            <a:srgbClr val="AE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43BC33-BF37-4E8C-B853-E4A699D6B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3715" y="1378859"/>
            <a:ext cx="972456" cy="9724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F2A0630-78F8-417A-8B01-AA3C068AD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49E893B-44F2-4ADB-A3B9-0C2AAAA0C2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21010"/>
          <a:stretch>
            <a:fillRect/>
          </a:stretch>
        </p:blipFill>
        <p:spPr/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1735A5D-60CB-43CB-A9AB-C5D38BF0752A}"/>
              </a:ext>
            </a:extLst>
          </p:cNvPr>
          <p:cNvGrpSpPr/>
          <p:nvPr/>
        </p:nvGrpSpPr>
        <p:grpSpPr>
          <a:xfrm>
            <a:off x="11495970" y="2177176"/>
            <a:ext cx="340838" cy="2848765"/>
            <a:chOff x="346190" y="2996326"/>
            <a:chExt cx="340838" cy="28487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CB40BC-EA40-4D05-8467-36DF6F105CB9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spc="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SEQUOIA CAPITAL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F03EFE-B864-4CE1-875F-76E2B4EB6792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B8499D8-D716-4BEE-A683-B55CCA3C65C6}"/>
              </a:ext>
            </a:extLst>
          </p:cNvPr>
          <p:cNvSpPr/>
          <p:nvPr/>
        </p:nvSpPr>
        <p:spPr>
          <a:xfrm>
            <a:off x="9659839" y="-1892886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A2DD5C-229B-47E7-944F-08E7121A20F9}"/>
              </a:ext>
            </a:extLst>
          </p:cNvPr>
          <p:cNvSpPr/>
          <p:nvPr/>
        </p:nvSpPr>
        <p:spPr>
          <a:xfrm>
            <a:off x="6354251" y="2483583"/>
            <a:ext cx="2389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Roboto" pitchFamily="2" charset="0"/>
              </a:rPr>
              <a:t>PROBLEM</a:t>
            </a:r>
            <a:endParaRPr lang="en-US" sz="3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DEE499D-1803-4DEF-B04A-37560725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25146" y="1308862"/>
            <a:ext cx="1042453" cy="10424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19B2C4-8F25-4643-8C46-CEF42901C1CE}"/>
              </a:ext>
            </a:extLst>
          </p:cNvPr>
          <p:cNvSpPr/>
          <p:nvPr/>
        </p:nvSpPr>
        <p:spPr>
          <a:xfrm>
            <a:off x="6406064" y="3326722"/>
            <a:ext cx="456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Describe the pain of the customer (or the customer’s customer)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324E-2E30-442C-9DF7-919F8C07CA0B}"/>
              </a:ext>
            </a:extLst>
          </p:cNvPr>
          <p:cNvSpPr/>
          <p:nvPr/>
        </p:nvSpPr>
        <p:spPr>
          <a:xfrm>
            <a:off x="6406064" y="4081465"/>
            <a:ext cx="4567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Outline how the customer addresses the issue today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39D6E1-A401-4185-AFF7-8BDBDC149A7E}"/>
              </a:ext>
            </a:extLst>
          </p:cNvPr>
          <p:cNvSpPr/>
          <p:nvPr/>
        </p:nvSpPr>
        <p:spPr>
          <a:xfrm>
            <a:off x="3491438" y="419100"/>
            <a:ext cx="3048002" cy="391886"/>
          </a:xfrm>
          <a:prstGeom prst="rect">
            <a:avLst/>
          </a:prstGeom>
          <a:solidFill>
            <a:srgbClr val="1E7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35F4D3E-E902-4CF1-B236-7B18BEF8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9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8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681FEB5-0C19-4AAA-B48C-93059260AC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r="20338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194655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SOLUTION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6008914"/>
            <a:ext cx="3048002" cy="391886"/>
          </a:xfrm>
          <a:prstGeom prst="rect">
            <a:avLst/>
          </a:prstGeom>
          <a:solidFill>
            <a:srgbClr val="85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003CBC-C882-4D44-A24A-FD0C4A3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0365" y="846365"/>
            <a:ext cx="1033236" cy="10332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D01055-BE65-4F98-9B1D-7ABDEA7D5537}"/>
              </a:ext>
            </a:extLst>
          </p:cNvPr>
          <p:cNvSpPr/>
          <p:nvPr/>
        </p:nvSpPr>
        <p:spPr>
          <a:xfrm>
            <a:off x="1186364" y="2831422"/>
            <a:ext cx="45678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Demonstrate your company’s value proposition to make the customer’s life better</a:t>
            </a:r>
          </a:p>
          <a:p>
            <a:pPr marL="0" lvl="1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Show where your product physical sits</a:t>
            </a:r>
          </a:p>
          <a:p>
            <a:pPr marL="0" lvl="1" indent="0">
              <a:spcBef>
                <a:spcPct val="50000"/>
              </a:spcBef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Provide use cases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D9087D-1441-43FE-A17F-372C4838AC14}"/>
              </a:ext>
            </a:extLst>
          </p:cNvPr>
          <p:cNvSpPr/>
          <p:nvPr/>
        </p:nvSpPr>
        <p:spPr>
          <a:xfrm>
            <a:off x="1186364" y="3795715"/>
            <a:ext cx="45678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50000"/>
              </a:spcBef>
              <a:buNone/>
              <a:defRPr/>
            </a:pPr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  <a:p>
            <a:pPr marL="0" lvl="1" indent="0">
              <a:spcBef>
                <a:spcPct val="50000"/>
              </a:spcBef>
              <a:buNone/>
              <a:defRPr/>
            </a:pPr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7AF6440-E633-4B13-92B6-08D5146E4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236565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WHY NOW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5754832-55B3-4467-A946-3F58267412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88F3DF-1100-420D-B667-268E81CA758D}"/>
              </a:ext>
            </a:extLst>
          </p:cNvPr>
          <p:cNvSpPr/>
          <p:nvPr/>
        </p:nvSpPr>
        <p:spPr>
          <a:xfrm>
            <a:off x="1171089" y="3022828"/>
            <a:ext cx="45678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Set-up the historical evolution of your category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Define recent trends that make your solution possible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617764"/>
            <a:ext cx="3048002" cy="391886"/>
          </a:xfrm>
          <a:prstGeom prst="rect">
            <a:avLst/>
          </a:prstGeom>
          <a:solidFill>
            <a:srgbClr val="3C3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003CBC-C882-4D44-A24A-FD0C4A3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3714" y="1341664"/>
            <a:ext cx="868135" cy="8681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9017421-3999-477E-9A70-DC74C04C4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0CFD32-CF6E-4062-B535-B0AE2635DA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r="20563"/>
          <a:stretch>
            <a:fillRect/>
          </a:stretch>
        </p:blipFill>
        <p:spPr/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1735A5D-60CB-43CB-A9AB-C5D38BF0752A}"/>
              </a:ext>
            </a:extLst>
          </p:cNvPr>
          <p:cNvGrpSpPr/>
          <p:nvPr/>
        </p:nvGrpSpPr>
        <p:grpSpPr>
          <a:xfrm>
            <a:off x="11495970" y="2177176"/>
            <a:ext cx="340838" cy="2848765"/>
            <a:chOff x="346190" y="2996326"/>
            <a:chExt cx="340838" cy="28487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CB40BC-EA40-4D05-8467-36DF6F105CB9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F03EFE-B864-4CE1-875F-76E2B4EB6792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B8499D8-D716-4BEE-A683-B55CCA3C65C6}"/>
              </a:ext>
            </a:extLst>
          </p:cNvPr>
          <p:cNvSpPr/>
          <p:nvPr/>
        </p:nvSpPr>
        <p:spPr>
          <a:xfrm>
            <a:off x="9659839" y="-1892886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lumMod val="75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A2DD5C-229B-47E7-944F-08E7121A20F9}"/>
              </a:ext>
            </a:extLst>
          </p:cNvPr>
          <p:cNvSpPr/>
          <p:nvPr/>
        </p:nvSpPr>
        <p:spPr>
          <a:xfrm>
            <a:off x="6354251" y="2483583"/>
            <a:ext cx="324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MARKET SIZE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DEE499D-1803-4DEF-B04A-37560725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25146" y="1308862"/>
            <a:ext cx="1042453" cy="10424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19B2C4-8F25-4643-8C46-CEF42901C1CE}"/>
              </a:ext>
            </a:extLst>
          </p:cNvPr>
          <p:cNvSpPr/>
          <p:nvPr/>
        </p:nvSpPr>
        <p:spPr>
          <a:xfrm>
            <a:off x="6406064" y="3326722"/>
            <a:ext cx="5081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Identify/profile the customer you cater to 	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324E-2E30-442C-9DF7-919F8C07CA0B}"/>
              </a:ext>
            </a:extLst>
          </p:cNvPr>
          <p:cNvSpPr/>
          <p:nvPr/>
        </p:nvSpPr>
        <p:spPr>
          <a:xfrm>
            <a:off x="6406064" y="4081465"/>
            <a:ext cx="4242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Calculate the TAM (top down), SAM ( bottoms up) and SOM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39D6E1-A401-4185-AFF7-8BDBDC149A7E}"/>
              </a:ext>
            </a:extLst>
          </p:cNvPr>
          <p:cNvSpPr/>
          <p:nvPr/>
        </p:nvSpPr>
        <p:spPr>
          <a:xfrm>
            <a:off x="4024838" y="5753100"/>
            <a:ext cx="3048002" cy="391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7C80B5A-29B7-459C-ABF3-5ED532F66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9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8DE0675-CBCF-4377-9745-74BD3C4C03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 r="2500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194655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COMPETTION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8F3DF-1100-420D-B667-268E81CA758D}"/>
              </a:ext>
            </a:extLst>
          </p:cNvPr>
          <p:cNvSpPr/>
          <p:nvPr/>
        </p:nvSpPr>
        <p:spPr>
          <a:xfrm>
            <a:off x="1171089" y="2679928"/>
            <a:ext cx="45678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List competitors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List Competitive advantages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484414"/>
            <a:ext cx="3048002" cy="391886"/>
          </a:xfrm>
          <a:prstGeom prst="rect">
            <a:avLst/>
          </a:prstGeom>
          <a:solidFill>
            <a:srgbClr val="71B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003CBC-C882-4D44-A24A-FD0C4A3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3715" y="903515"/>
            <a:ext cx="809172" cy="8091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CD9541B-972B-40B9-A9CB-3855AC454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2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CFBEC66-290B-4947-9B9F-69B6116830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EC04F-7D84-4CD8-A3F8-4B705BBAE907}"/>
              </a:ext>
            </a:extLst>
          </p:cNvPr>
          <p:cNvGrpSpPr/>
          <p:nvPr/>
        </p:nvGrpSpPr>
        <p:grpSpPr>
          <a:xfrm>
            <a:off x="346190" y="2177176"/>
            <a:ext cx="340838" cy="2848765"/>
            <a:chOff x="346190" y="2996326"/>
            <a:chExt cx="340838" cy="2848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9311E-03E2-417E-AD4D-D85B0189EA58}"/>
                </a:ext>
              </a:extLst>
            </p:cNvPr>
            <p:cNvSpPr/>
            <p:nvPr/>
          </p:nvSpPr>
          <p:spPr>
            <a:xfrm rot="5400000">
              <a:off x="-690609" y="4514758"/>
              <a:ext cx="24144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SEQUOIA CAPITAL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1A1430-DB6C-4300-AC01-61AA0EBD8D33}"/>
                </a:ext>
              </a:extLst>
            </p:cNvPr>
            <p:cNvSpPr/>
            <p:nvPr/>
          </p:nvSpPr>
          <p:spPr>
            <a:xfrm>
              <a:off x="346190" y="2996326"/>
              <a:ext cx="340838" cy="3408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355AD300-DBDF-4242-AF20-59B0143B9203}"/>
              </a:ext>
            </a:extLst>
          </p:cNvPr>
          <p:cNvSpPr/>
          <p:nvPr/>
        </p:nvSpPr>
        <p:spPr>
          <a:xfrm>
            <a:off x="-2581322" y="-772009"/>
            <a:ext cx="4417374" cy="4417374"/>
          </a:xfrm>
          <a:prstGeom prst="ellipse">
            <a:avLst/>
          </a:prstGeom>
          <a:noFill/>
          <a:ln w="1270000">
            <a:solidFill>
              <a:schemeClr val="bg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8F7BB-0FAD-42D2-A52F-EFA7B571D8AE}"/>
              </a:ext>
            </a:extLst>
          </p:cNvPr>
          <p:cNvSpPr/>
          <p:nvPr/>
        </p:nvSpPr>
        <p:spPr>
          <a:xfrm>
            <a:off x="1162819" y="2483583"/>
            <a:ext cx="529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k"/>
                <a:ea typeface="Roboto" pitchFamily="2" charset="0"/>
                <a:cs typeface="+mn-cs"/>
              </a:rPr>
              <a:t>PRODUCT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8F3DF-1100-420D-B667-268E81CA758D}"/>
              </a:ext>
            </a:extLst>
          </p:cNvPr>
          <p:cNvSpPr/>
          <p:nvPr/>
        </p:nvSpPr>
        <p:spPr>
          <a:xfrm>
            <a:off x="1214632" y="3326722"/>
            <a:ext cx="45678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Product line-up (form factor, functionality , features architecture , intellectual property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Development roadmap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C90AA-8893-4D1A-83F2-7851BA4E7109}"/>
              </a:ext>
            </a:extLst>
          </p:cNvPr>
          <p:cNvSpPr/>
          <p:nvPr/>
        </p:nvSpPr>
        <p:spPr>
          <a:xfrm>
            <a:off x="5210627" y="5924550"/>
            <a:ext cx="3048002" cy="391886"/>
          </a:xfrm>
          <a:prstGeom prst="rect">
            <a:avLst/>
          </a:prstGeom>
          <a:solidFill>
            <a:srgbClr val="AE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43BC33-BF37-4E8C-B853-E4A699D6B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3715" y="1378859"/>
            <a:ext cx="972456" cy="97245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E7E7635-DA23-43B6-BBDA-84E36A21C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6453187"/>
            <a:ext cx="14287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quoia">
      <a:majorFont>
        <a:latin typeface="Roboto B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215</Words>
  <Application>Microsoft Macintosh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Roboto</vt:lpstr>
      <vt:lpstr>Arial</vt:lpstr>
      <vt:lpstr>Roboto 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Joseph Donally</cp:lastModifiedBy>
  <cp:revision>25</cp:revision>
  <dcterms:created xsi:type="dcterms:W3CDTF">2020-10-12T16:44:20Z</dcterms:created>
  <dcterms:modified xsi:type="dcterms:W3CDTF">2020-10-15T18:28:29Z</dcterms:modified>
</cp:coreProperties>
</file>